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AEEF01-0E10-15FB-9937-1AA3E18B142A}" name="yoshihama@iewri.or.jp" initials="y" userId="2a9c884a3c30033e" providerId="Windows Live"/>
  <p188:author id="{96EBECCE-FCFD-1E56-13E4-499832649B10}" name="加代子 藤原" initials="加代子" userId="3705a0cdcc16a9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6" autoAdjust="0"/>
    <p:restoredTop sz="94660"/>
  </p:normalViewPr>
  <p:slideViewPr>
    <p:cSldViewPr>
      <p:cViewPr varScale="1">
        <p:scale>
          <a:sx n="91" d="100"/>
          <a:sy n="91" d="100"/>
        </p:scale>
        <p:origin x="2796" y="90"/>
      </p:cViewPr>
      <p:guideLst>
        <p:guide orient="horz" pos="238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1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8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2844803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2844803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4" indent="0">
              <a:buNone/>
              <a:defRPr sz="2000" b="1"/>
            </a:lvl2pPr>
            <a:lvl3pPr marL="914388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8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6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4" indent="0">
              <a:buNone/>
              <a:defRPr sz="2000" b="1"/>
            </a:lvl2pPr>
            <a:lvl3pPr marL="914388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8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6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94" indent="0">
              <a:buNone/>
              <a:defRPr sz="1200"/>
            </a:lvl2pPr>
            <a:lvl3pPr marL="914388" indent="0">
              <a:buNone/>
              <a:defRPr sz="1000"/>
            </a:lvl3pPr>
            <a:lvl4pPr marL="1371583" indent="0">
              <a:buNone/>
              <a:defRPr sz="900"/>
            </a:lvl4pPr>
            <a:lvl5pPr marL="1828778" indent="0">
              <a:buNone/>
              <a:defRPr sz="900"/>
            </a:lvl5pPr>
            <a:lvl6pPr marL="2285971" indent="0">
              <a:buNone/>
              <a:defRPr sz="900"/>
            </a:lvl6pPr>
            <a:lvl7pPr marL="2743166" indent="0">
              <a:buNone/>
              <a:defRPr sz="900"/>
            </a:lvl7pPr>
            <a:lvl8pPr marL="3200360" indent="0">
              <a:buNone/>
              <a:defRPr sz="900"/>
            </a:lvl8pPr>
            <a:lvl9pPr marL="365755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3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94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8" indent="0">
              <a:buNone/>
              <a:defRPr sz="2000"/>
            </a:lvl5pPr>
            <a:lvl6pPr marL="2285971" indent="0">
              <a:buNone/>
              <a:defRPr sz="2000"/>
            </a:lvl6pPr>
            <a:lvl7pPr marL="2743166" indent="0">
              <a:buNone/>
              <a:defRPr sz="2000"/>
            </a:lvl7pPr>
            <a:lvl8pPr marL="3200360" indent="0">
              <a:buNone/>
              <a:defRPr sz="2000"/>
            </a:lvl8pPr>
            <a:lvl9pPr marL="3657554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4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94" indent="0">
              <a:buNone/>
              <a:defRPr sz="1200"/>
            </a:lvl2pPr>
            <a:lvl3pPr marL="914388" indent="0">
              <a:buNone/>
              <a:defRPr sz="1000"/>
            </a:lvl3pPr>
            <a:lvl4pPr marL="1371583" indent="0">
              <a:buNone/>
              <a:defRPr sz="900"/>
            </a:lvl4pPr>
            <a:lvl5pPr marL="1828778" indent="0">
              <a:buNone/>
              <a:defRPr sz="900"/>
            </a:lvl5pPr>
            <a:lvl6pPr marL="2285971" indent="0">
              <a:buNone/>
              <a:defRPr sz="900"/>
            </a:lvl6pPr>
            <a:lvl7pPr marL="2743166" indent="0">
              <a:buNone/>
              <a:defRPr sz="900"/>
            </a:lvl7pPr>
            <a:lvl8pPr marL="3200360" indent="0">
              <a:buNone/>
              <a:defRPr sz="900"/>
            </a:lvl8pPr>
            <a:lvl9pPr marL="365755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5B586-4726-41CA-8A34-6B197BC1FECA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B4175-9597-48DE-9A17-46161749813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88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8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1" indent="-285746" algn="l" defTabSz="914388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4" indent="-228597" algn="l" defTabSz="914388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7" algn="l" defTabSz="9143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4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1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6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4" algn="l" defTabSz="91438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C3304B2-21E1-5792-0129-7202FD4B4717}"/>
              </a:ext>
            </a:extLst>
          </p:cNvPr>
          <p:cNvSpPr/>
          <p:nvPr/>
        </p:nvSpPr>
        <p:spPr>
          <a:xfrm>
            <a:off x="506353" y="7704061"/>
            <a:ext cx="56959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本件に関するご質問、お問い合わせは下記まで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-9525"/>
            <a:ext cx="6858000" cy="1356091"/>
          </a:xfrm>
          <a:prstGeom prst="rect">
            <a:avLst/>
          </a:prstGeom>
          <a:solidFill>
            <a:schemeClr val="accent6"/>
          </a:solidFill>
          <a:ln w="22225" cap="flat" cmpd="sng" algn="ctr">
            <a:solidFill>
              <a:schemeClr val="accent6"/>
            </a:solidFill>
            <a:prstDash val="solid"/>
          </a:ln>
          <a:effectLst/>
        </p:spPr>
        <p:txBody>
          <a:bodyPr rtlCol="0" anchor="ctr"/>
          <a:lstStyle/>
          <a:p>
            <a:pPr algn="ctr" defTabSz="914388">
              <a:lnSpc>
                <a:spcPts val="2880"/>
              </a:lnSpc>
              <a:defRPr/>
            </a:pPr>
            <a:r>
              <a:rPr kumimoji="0" lang="ja-JP" altLang="en-US" sz="1800" b="1" kern="0" dirty="0">
                <a:solidFill>
                  <a:sysClr val="window" lastClr="FFFFFF"/>
                </a:solidFill>
                <a:latin typeface="+mj-ea"/>
                <a:ea typeface="+mj-ea"/>
              </a:rPr>
              <a:t>　　　</a:t>
            </a:r>
            <a:endParaRPr lang="en-US" altLang="ja-JP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E030D0F-3699-C865-3547-D1365DB37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05" y="218126"/>
            <a:ext cx="1973244" cy="142512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3A6F114-7E5E-82FF-E997-E5B94FA3E542}"/>
              </a:ext>
            </a:extLst>
          </p:cNvPr>
          <p:cNvSpPr/>
          <p:nvPr/>
        </p:nvSpPr>
        <p:spPr>
          <a:xfrm>
            <a:off x="3286381" y="1482768"/>
            <a:ext cx="3423609" cy="542355"/>
          </a:xfrm>
          <a:prstGeom prst="rect">
            <a:avLst/>
          </a:prstGeom>
          <a:solidFill>
            <a:schemeClr val="accent6"/>
          </a:solidFill>
          <a:ln w="22225" cap="flat" cmpd="sng" algn="ctr">
            <a:solidFill>
              <a:schemeClr val="accent6"/>
            </a:solidFill>
            <a:prstDash val="solid"/>
          </a:ln>
          <a:effectLst/>
        </p:spPr>
        <p:txBody>
          <a:bodyPr rtlCol="0" anchor="ctr"/>
          <a:lstStyle/>
          <a:p>
            <a:pPr algn="ctr" defTabSz="914388">
              <a:lnSpc>
                <a:spcPts val="2880"/>
              </a:lnSpc>
              <a:defRPr/>
            </a:pPr>
            <a:r>
              <a:rPr lang="ja-JP" altLang="en-US" sz="2800" b="1" kern="0" spc="300" dirty="0">
                <a:solidFill>
                  <a:sysClr val="window" lastClr="FFFFFF"/>
                </a:solidFill>
                <a:latin typeface="+mj-ea"/>
                <a:ea typeface="+mj-ea"/>
              </a:rPr>
              <a:t>参加予約申込書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953277-A180-449E-5F66-8AF402B880B1}"/>
              </a:ext>
            </a:extLst>
          </p:cNvPr>
          <p:cNvSpPr txBox="1"/>
          <p:nvPr/>
        </p:nvSpPr>
        <p:spPr>
          <a:xfrm>
            <a:off x="1771543" y="543225"/>
            <a:ext cx="4968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388">
              <a:defRPr/>
            </a:pPr>
            <a:r>
              <a:rPr lang="ja-JP" altLang="ja-JP" sz="2800" b="1" dirty="0">
                <a:solidFill>
                  <a:schemeClr val="bg1"/>
                </a:solidFill>
                <a:latin typeface="+mn-ea"/>
              </a:rPr>
              <a:t>労働組合組織と活動の機能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F6B7B3-2911-8329-7551-8C15BB3A59DB}"/>
              </a:ext>
            </a:extLst>
          </p:cNvPr>
          <p:cNvSpPr txBox="1"/>
          <p:nvPr/>
        </p:nvSpPr>
        <p:spPr>
          <a:xfrm>
            <a:off x="2183738" y="179512"/>
            <a:ext cx="43204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388">
              <a:defRPr/>
            </a:pPr>
            <a:r>
              <a:rPr kumimoji="0" lang="ja-JP" altLang="en-US" sz="1600" b="1" i="1" kern="0" dirty="0">
                <a:solidFill>
                  <a:sysClr val="window" lastClr="FFFFFF"/>
                </a:solidFill>
                <a:latin typeface="+mj-ea"/>
                <a:ea typeface="+mj-ea"/>
              </a:rPr>
              <a:t>第</a:t>
            </a:r>
            <a:r>
              <a:rPr lang="en-US" altLang="ja-JP" sz="1600" b="1" i="1" kern="0" dirty="0">
                <a:solidFill>
                  <a:sysClr val="window" lastClr="FFFFFF"/>
                </a:solidFill>
                <a:latin typeface="+mj-ea"/>
                <a:ea typeface="+mj-ea"/>
              </a:rPr>
              <a:t>52</a:t>
            </a:r>
            <a:r>
              <a:rPr lang="ja-JP" altLang="en-US" sz="1600" b="1" i="1" kern="0" dirty="0">
                <a:solidFill>
                  <a:sysClr val="window" lastClr="FFFFFF"/>
                </a:solidFill>
                <a:latin typeface="+mj-ea"/>
                <a:ea typeface="+mj-ea"/>
              </a:rPr>
              <a:t>回 国際経済労働研究所 共同調査</a:t>
            </a:r>
            <a:endParaRPr lang="en-US" altLang="ja-JP" sz="1600" b="1" i="1" kern="0" dirty="0">
              <a:solidFill>
                <a:sysClr val="window" lastClr="FFFFFF"/>
              </a:solidFill>
              <a:latin typeface="+mj-ea"/>
              <a:ea typeface="+mj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9B134A-0512-21CE-8E09-BCF8C08B90E5}"/>
              </a:ext>
            </a:extLst>
          </p:cNvPr>
          <p:cNvSpPr/>
          <p:nvPr/>
        </p:nvSpPr>
        <p:spPr>
          <a:xfrm>
            <a:off x="184646" y="2195736"/>
            <a:ext cx="65253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太線枠内の必要事項を明記のうえ、下記いずれかの方法でお申込みください。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EF2B29A-4469-EB56-E23D-3ED7793B8CEE}"/>
              </a:ext>
            </a:extLst>
          </p:cNvPr>
          <p:cNvSpPr/>
          <p:nvPr/>
        </p:nvSpPr>
        <p:spPr>
          <a:xfrm>
            <a:off x="3429001" y="2442138"/>
            <a:ext cx="35526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onr52@iewri.or.jp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DB13E5EC-DAA3-D046-BB3F-6A1046FF6F23}"/>
              </a:ext>
            </a:extLst>
          </p:cNvPr>
          <p:cNvGraphicFramePr>
            <a:graphicFrameLocks noGrp="1"/>
          </p:cNvGraphicFramePr>
          <p:nvPr/>
        </p:nvGraphicFramePr>
        <p:xfrm>
          <a:off x="592313" y="3201949"/>
          <a:ext cx="5710010" cy="33274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36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85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お申込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年月日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年　　　　　月　　　　　日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15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組織名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3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ＴＥＬ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63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ご担当者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ふりがな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96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209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E-mail(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0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12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上記組織固定電話と異なる場合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部署名等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固定電話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or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携帯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BF777D5-E9E4-AB87-4C7F-34CA8A9E3E3B}"/>
              </a:ext>
            </a:extLst>
          </p:cNvPr>
          <p:cNvSpPr/>
          <p:nvPr/>
        </p:nvSpPr>
        <p:spPr>
          <a:xfrm>
            <a:off x="3307882" y="2676107"/>
            <a:ext cx="33539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https://forms.gle/3SWUiJKKRg9DqePJ8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F156D96-A670-8F55-8855-C5985B7833AC}"/>
              </a:ext>
            </a:extLst>
          </p:cNvPr>
          <p:cNvSpPr/>
          <p:nvPr/>
        </p:nvSpPr>
        <p:spPr>
          <a:xfrm>
            <a:off x="196126" y="2438761"/>
            <a:ext cx="4212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１）この申込書を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PDF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ファイル等でメール添付する　⇒　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17FAC1B-5BDE-426C-E9A5-8EC501F98A79}"/>
              </a:ext>
            </a:extLst>
          </p:cNvPr>
          <p:cNvSpPr/>
          <p:nvPr/>
        </p:nvSpPr>
        <p:spPr>
          <a:xfrm>
            <a:off x="191196" y="2679483"/>
            <a:ext cx="378504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２）専用フォームに必要事項を記入し送信する　⇒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5CE19AA-5128-6317-AA53-7E5E1C4B71A3}"/>
              </a:ext>
            </a:extLst>
          </p:cNvPr>
          <p:cNvSpPr/>
          <p:nvPr/>
        </p:nvSpPr>
        <p:spPr>
          <a:xfrm>
            <a:off x="504056" y="6605530"/>
            <a:ext cx="6237312" cy="457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●申込書が届き次第、事務局から受付確認のメールをいたします。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正式な参加には契約が必要となります。契約書は費用の請求書とともに順次ご案内いたします。</a:t>
            </a:r>
          </a:p>
        </p:txBody>
      </p:sp>
      <p:sp>
        <p:nvSpPr>
          <p:cNvPr id="38" name="角丸四角形 14">
            <a:extLst>
              <a:ext uri="{FF2B5EF4-FFF2-40B4-BE49-F238E27FC236}">
                <a16:creationId xmlns:a16="http://schemas.microsoft.com/office/drawing/2014/main" id="{E4FA2584-63B1-98C3-E37F-3BFEC212C356}"/>
              </a:ext>
            </a:extLst>
          </p:cNvPr>
          <p:cNvSpPr/>
          <p:nvPr/>
        </p:nvSpPr>
        <p:spPr>
          <a:xfrm>
            <a:off x="669625" y="7129948"/>
            <a:ext cx="797846" cy="315112"/>
          </a:xfrm>
          <a:prstGeom prst="roundRect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お申込受付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09866A9-08CD-7355-72CB-E6A9BEE7ADEC}"/>
              </a:ext>
            </a:extLst>
          </p:cNvPr>
          <p:cNvCxnSpPr>
            <a:stCxn id="38" idx="3"/>
            <a:endCxn id="40" idx="1"/>
          </p:cNvCxnSpPr>
          <p:nvPr/>
        </p:nvCxnSpPr>
        <p:spPr>
          <a:xfrm>
            <a:off x="1467471" y="7287504"/>
            <a:ext cx="109248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角丸四角形 28">
            <a:extLst>
              <a:ext uri="{FF2B5EF4-FFF2-40B4-BE49-F238E27FC236}">
                <a16:creationId xmlns:a16="http://schemas.microsoft.com/office/drawing/2014/main" id="{F8341A76-BE98-BAF8-F22A-ABE833E924CF}"/>
              </a:ext>
            </a:extLst>
          </p:cNvPr>
          <p:cNvSpPr/>
          <p:nvPr/>
        </p:nvSpPr>
        <p:spPr>
          <a:xfrm>
            <a:off x="1576719" y="7129948"/>
            <a:ext cx="839183" cy="315111"/>
          </a:xfrm>
          <a:prstGeom prst="roundRect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契約および</a:t>
            </a:r>
            <a:endParaRPr kumimoji="1" lang="en-US" altLang="ja-JP" sz="8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800" dirty="0">
                <a:solidFill>
                  <a:schemeClr val="bg1"/>
                </a:solidFill>
                <a:latin typeface="+mn-ea"/>
              </a:rPr>
              <a:t>費用</a:t>
            </a:r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請求</a:t>
            </a: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77557F01-0E71-0CC7-4CCF-3FD122BBF98A}"/>
              </a:ext>
            </a:extLst>
          </p:cNvPr>
          <p:cNvCxnSpPr>
            <a:stCxn id="40" idx="3"/>
            <a:endCxn id="42" idx="1"/>
          </p:cNvCxnSpPr>
          <p:nvPr/>
        </p:nvCxnSpPr>
        <p:spPr>
          <a:xfrm>
            <a:off x="2415902" y="7287504"/>
            <a:ext cx="105163" cy="1675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30">
            <a:extLst>
              <a:ext uri="{FF2B5EF4-FFF2-40B4-BE49-F238E27FC236}">
                <a16:creationId xmlns:a16="http://schemas.microsoft.com/office/drawing/2014/main" id="{2BF2D6B7-1CC8-E06A-F5A2-7B0285DAE445}"/>
              </a:ext>
            </a:extLst>
          </p:cNvPr>
          <p:cNvSpPr/>
          <p:nvPr/>
        </p:nvSpPr>
        <p:spPr>
          <a:xfrm>
            <a:off x="2521065" y="7129949"/>
            <a:ext cx="556029" cy="318459"/>
          </a:xfrm>
          <a:prstGeom prst="roundRect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お振込</a:t>
            </a:r>
          </a:p>
        </p:txBody>
      </p:sp>
      <p:sp>
        <p:nvSpPr>
          <p:cNvPr id="43" name="角丸四角形 51">
            <a:extLst>
              <a:ext uri="{FF2B5EF4-FFF2-40B4-BE49-F238E27FC236}">
                <a16:creationId xmlns:a16="http://schemas.microsoft.com/office/drawing/2014/main" id="{F73495EE-60C5-1440-C115-5E9ACDB78B3E}"/>
              </a:ext>
            </a:extLst>
          </p:cNvPr>
          <p:cNvSpPr/>
          <p:nvPr/>
        </p:nvSpPr>
        <p:spPr>
          <a:xfrm>
            <a:off x="3189906" y="7122519"/>
            <a:ext cx="1324971" cy="329801"/>
          </a:xfrm>
          <a:prstGeom prst="roundRect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調査回答、集計・分析</a:t>
            </a: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B176D289-ADA0-7ED0-2AF2-C58DE2EADAD6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 flipV="1">
            <a:off x="3077094" y="7287420"/>
            <a:ext cx="112812" cy="1759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6D8F235C-721F-9B7B-D896-EC9A372E3B41}"/>
              </a:ext>
            </a:extLst>
          </p:cNvPr>
          <p:cNvCxnSpPr>
            <a:cxnSpLocks/>
            <a:stCxn id="43" idx="3"/>
            <a:endCxn id="49" idx="1"/>
          </p:cNvCxnSpPr>
          <p:nvPr/>
        </p:nvCxnSpPr>
        <p:spPr>
          <a:xfrm>
            <a:off x="4514877" y="7287420"/>
            <a:ext cx="112811" cy="84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角丸四角形 73">
            <a:extLst>
              <a:ext uri="{FF2B5EF4-FFF2-40B4-BE49-F238E27FC236}">
                <a16:creationId xmlns:a16="http://schemas.microsoft.com/office/drawing/2014/main" id="{2F50B3CD-9CB6-68E6-DF14-9CF4FDC96BB9}"/>
              </a:ext>
            </a:extLst>
          </p:cNvPr>
          <p:cNvSpPr/>
          <p:nvPr/>
        </p:nvSpPr>
        <p:spPr>
          <a:xfrm>
            <a:off x="4627688" y="7129948"/>
            <a:ext cx="771641" cy="315112"/>
          </a:xfrm>
          <a:prstGeom prst="roundRect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報告書納品</a:t>
            </a:r>
          </a:p>
        </p:txBody>
      </p:sp>
      <p:sp>
        <p:nvSpPr>
          <p:cNvPr id="50" name="角丸四角形 124">
            <a:extLst>
              <a:ext uri="{FF2B5EF4-FFF2-40B4-BE49-F238E27FC236}">
                <a16:creationId xmlns:a16="http://schemas.microsoft.com/office/drawing/2014/main" id="{9BDA2253-9CDE-D73A-DE54-DA4C4AE90C58}"/>
              </a:ext>
            </a:extLst>
          </p:cNvPr>
          <p:cNvSpPr/>
          <p:nvPr/>
        </p:nvSpPr>
        <p:spPr>
          <a:xfrm>
            <a:off x="5498698" y="7129948"/>
            <a:ext cx="738614" cy="315111"/>
          </a:xfrm>
          <a:prstGeom prst="roundRect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bg1"/>
                </a:solidFill>
                <a:latin typeface="+mn-ea"/>
              </a:rPr>
              <a:t>意見交換会</a:t>
            </a:r>
            <a:endParaRPr kumimoji="1" lang="ja-JP" altLang="en-US" sz="80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D3C0D5E5-31D5-E2A5-224B-BB6ED6CD60E6}"/>
              </a:ext>
            </a:extLst>
          </p:cNvPr>
          <p:cNvCxnSpPr>
            <a:cxnSpLocks/>
            <a:stCxn id="49" idx="3"/>
            <a:endCxn id="50" idx="1"/>
          </p:cNvCxnSpPr>
          <p:nvPr/>
        </p:nvCxnSpPr>
        <p:spPr>
          <a:xfrm>
            <a:off x="5399329" y="7287504"/>
            <a:ext cx="99369" cy="0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0034F6BF-3558-6C97-058E-557F43FD9C70}"/>
              </a:ext>
            </a:extLst>
          </p:cNvPr>
          <p:cNvSpPr/>
          <p:nvPr/>
        </p:nvSpPr>
        <p:spPr>
          <a:xfrm>
            <a:off x="555845" y="7685499"/>
            <a:ext cx="242850" cy="32403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74C2539-50C4-C368-AE50-2A8C81AF89A0}"/>
              </a:ext>
            </a:extLst>
          </p:cNvPr>
          <p:cNvSpPr/>
          <p:nvPr/>
        </p:nvSpPr>
        <p:spPr>
          <a:xfrm>
            <a:off x="752329" y="7969499"/>
            <a:ext cx="5526208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50" name="グループ化 1049">
            <a:extLst>
              <a:ext uri="{FF2B5EF4-FFF2-40B4-BE49-F238E27FC236}">
                <a16:creationId xmlns:a16="http://schemas.microsoft.com/office/drawing/2014/main" id="{66A9CFD4-54FC-2897-FB2D-8AE4374345E7}"/>
              </a:ext>
            </a:extLst>
          </p:cNvPr>
          <p:cNvGrpSpPr/>
          <p:nvPr/>
        </p:nvGrpSpPr>
        <p:grpSpPr>
          <a:xfrm>
            <a:off x="644284" y="8068969"/>
            <a:ext cx="5728387" cy="872421"/>
            <a:chOff x="476672" y="8052023"/>
            <a:chExt cx="5728387" cy="872421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1A7831D5-F888-F6C9-3044-0C819E2CEA88}"/>
                </a:ext>
              </a:extLst>
            </p:cNvPr>
            <p:cNvSpPr/>
            <p:nvPr/>
          </p:nvSpPr>
          <p:spPr>
            <a:xfrm>
              <a:off x="476672" y="8370446"/>
              <a:ext cx="5140931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第</a:t>
              </a:r>
              <a:r>
                <a:rPr lang="en-US" altLang="ja-JP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52</a:t>
              </a: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回共同調査事務局（藤原・依藤・宮田）</a:t>
              </a:r>
              <a:endPara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 ［所在地］</a:t>
              </a: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大阪市中央区北浜東</a:t>
              </a:r>
              <a:r>
                <a:rPr lang="en-US" altLang="ja-JP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3-14 </a:t>
              </a: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大阪府立労働センター</a:t>
              </a:r>
              <a:r>
                <a:rPr lang="en-US" altLang="ja-JP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4</a:t>
              </a: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階　</a:t>
              </a: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B8EA8BDD-03FF-AE57-76FD-5329AC92A8DB}"/>
                </a:ext>
              </a:extLst>
            </p:cNvPr>
            <p:cNvSpPr/>
            <p:nvPr/>
          </p:nvSpPr>
          <p:spPr>
            <a:xfrm>
              <a:off x="537425" y="8137292"/>
              <a:ext cx="339563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公益社団法人 国際経済労働研究所 </a:t>
              </a:r>
              <a:endParaRPr lang="ja-JP" altLang="en-US" sz="1600" b="1" dirty="0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8CC0084F-201E-FE81-F1C4-DA1370359577}"/>
                </a:ext>
              </a:extLst>
            </p:cNvPr>
            <p:cNvSpPr/>
            <p:nvPr/>
          </p:nvSpPr>
          <p:spPr>
            <a:xfrm>
              <a:off x="3684779" y="8052023"/>
              <a:ext cx="252028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［電話］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06-6943-9490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［ </a:t>
              </a: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］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onr52@iewri.or.jp</a:t>
              </a:r>
              <a:endPara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49" name="Picture 3">
              <a:extLst>
                <a:ext uri="{FF2B5EF4-FFF2-40B4-BE49-F238E27FC236}">
                  <a16:creationId xmlns:a16="http://schemas.microsoft.com/office/drawing/2014/main" id="{568DACEF-A2DA-8556-48CA-FB340F5F12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9245" y="8536967"/>
              <a:ext cx="550455" cy="356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51" name="Picture 10">
            <a:extLst>
              <a:ext uri="{FF2B5EF4-FFF2-40B4-BE49-F238E27FC236}">
                <a16:creationId xmlns:a16="http://schemas.microsoft.com/office/drawing/2014/main" id="{71D3706F-4A6C-8A6C-DCF9-056DCBE6E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4" y="1111635"/>
            <a:ext cx="875536" cy="94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" descr="玉ねぎのイラスト（野菜）">
            <a:extLst>
              <a:ext uri="{FF2B5EF4-FFF2-40B4-BE49-F238E27FC236}">
                <a16:creationId xmlns:a16="http://schemas.microsoft.com/office/drawing/2014/main" id="{7CE77AA8-217C-DCDC-346E-FAFA78139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675" y="1348890"/>
            <a:ext cx="757949" cy="77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56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6F2DF2551EB344A8138F6A82865A556" ma:contentTypeVersion="" ma:contentTypeDescription="新しいドキュメントを作成します。" ma:contentTypeScope="" ma:versionID="b61a536a91ed695bea78c3d7ca2f723a">
  <xsd:schema xmlns:xsd="http://www.w3.org/2001/XMLSchema" xmlns:xs="http://www.w3.org/2001/XMLSchema" xmlns:p="http://schemas.microsoft.com/office/2006/metadata/properties" xmlns:ns2="116641b3-05b7-4386-8ac0-d7c26934e65e" xmlns:ns3="3bddb4ff-3002-4660-b5f0-26eed7286b5c" targetNamespace="http://schemas.microsoft.com/office/2006/metadata/properties" ma:root="true" ma:fieldsID="7f723c2779542ac1dd3092d5d1d0571d" ns2:_="" ns3:_="">
    <xsd:import namespace="116641b3-05b7-4386-8ac0-d7c26934e65e"/>
    <xsd:import namespace="3bddb4ff-3002-4660-b5f0-26eed7286b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641b3-05b7-4386-8ac0-d7c26934e6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db4ff-3002-4660-b5f0-26eed7286b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EE8691-9AE2-4CDC-A321-18D1FDDED7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641b3-05b7-4386-8ac0-d7c26934e65e"/>
    <ds:schemaRef ds:uri="3bddb4ff-3002-4660-b5f0-26eed7286b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8CAE78-6E82-4550-9F94-FF35A075B2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D1D200-7E53-458E-9FF6-3B70667851B7}">
  <ds:schemaRefs>
    <ds:schemaRef ds:uri="http://purl.org/dc/terms/"/>
    <ds:schemaRef ds:uri="http://purl.org/dc/elements/1.1/"/>
    <ds:schemaRef ds:uri="3bddb4ff-3002-4660-b5f0-26eed7286b5c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116641b3-05b7-4386-8ac0-d7c26934e65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259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miyata2010</dc:creator>
  <cp:lastModifiedBy>Yorifuji Kayo</cp:lastModifiedBy>
  <cp:revision>84</cp:revision>
  <dcterms:created xsi:type="dcterms:W3CDTF">2017-04-11T08:00:01Z</dcterms:created>
  <dcterms:modified xsi:type="dcterms:W3CDTF">2023-03-30T02:13:42Z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0x01010036F2DF2551EB344A8138F6A82865A556</vt:lpwstr>
  </property>
</Properties>
</file>